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92"/>
  </p:notesMasterIdLst>
  <p:sldIdLst>
    <p:sldId id="2076138295" r:id="rId9"/>
    <p:sldId id="2076138301" r:id="rId10"/>
    <p:sldId id="2076138325" r:id="rId11"/>
    <p:sldId id="2076138326" r:id="rId12"/>
    <p:sldId id="10052" r:id="rId13"/>
    <p:sldId id="281" r:id="rId14"/>
    <p:sldId id="2076138349" r:id="rId15"/>
    <p:sldId id="2076137552" r:id="rId16"/>
    <p:sldId id="2076137551" r:id="rId17"/>
    <p:sldId id="2076138347" r:id="rId18"/>
    <p:sldId id="2076138348" r:id="rId19"/>
    <p:sldId id="2076138340" r:id="rId20"/>
    <p:sldId id="2076138350" r:id="rId21"/>
    <p:sldId id="2076138351" r:id="rId22"/>
    <p:sldId id="2076138369" r:id="rId23"/>
    <p:sldId id="2076138337" r:id="rId24"/>
    <p:sldId id="2076138341" r:id="rId25"/>
    <p:sldId id="2076138338" r:id="rId26"/>
    <p:sldId id="2076138339" r:id="rId27"/>
    <p:sldId id="2076138352" r:id="rId28"/>
    <p:sldId id="2076138353" r:id="rId29"/>
    <p:sldId id="2076138354" r:id="rId30"/>
    <p:sldId id="2076138342" r:id="rId31"/>
    <p:sldId id="2076138368" r:id="rId32"/>
    <p:sldId id="2076137560" r:id="rId33"/>
    <p:sldId id="2076137561" r:id="rId34"/>
    <p:sldId id="2076137562" r:id="rId35"/>
    <p:sldId id="2076137563" r:id="rId36"/>
    <p:sldId id="2076138343" r:id="rId37"/>
    <p:sldId id="2076138344" r:id="rId38"/>
    <p:sldId id="2076138345" r:id="rId39"/>
    <p:sldId id="2076138346" r:id="rId40"/>
    <p:sldId id="2076138331" r:id="rId41"/>
    <p:sldId id="2076138357" r:id="rId42"/>
    <p:sldId id="2076138332" r:id="rId43"/>
    <p:sldId id="2076138355" r:id="rId44"/>
    <p:sldId id="2076138358" r:id="rId45"/>
    <p:sldId id="2076138356" r:id="rId46"/>
    <p:sldId id="2076138362" r:id="rId47"/>
    <p:sldId id="2076138359" r:id="rId48"/>
    <p:sldId id="2076138363" r:id="rId49"/>
    <p:sldId id="2076138366" r:id="rId50"/>
    <p:sldId id="2076137553" r:id="rId51"/>
    <p:sldId id="2076138367" r:id="rId52"/>
    <p:sldId id="2076137564" r:id="rId53"/>
    <p:sldId id="2076138364" r:id="rId54"/>
    <p:sldId id="283" r:id="rId55"/>
    <p:sldId id="284" r:id="rId56"/>
    <p:sldId id="285" r:id="rId57"/>
    <p:sldId id="286" r:id="rId58"/>
    <p:sldId id="287" r:id="rId59"/>
    <p:sldId id="2076138330" r:id="rId60"/>
    <p:sldId id="2076138302" r:id="rId61"/>
    <p:sldId id="1370" r:id="rId62"/>
    <p:sldId id="2076137554" r:id="rId63"/>
    <p:sldId id="268" r:id="rId64"/>
    <p:sldId id="2076137555" r:id="rId65"/>
    <p:sldId id="2076137556" r:id="rId66"/>
    <p:sldId id="2076138334" r:id="rId67"/>
    <p:sldId id="2076138361" r:id="rId68"/>
    <p:sldId id="2076138370" r:id="rId69"/>
    <p:sldId id="2076138360" r:id="rId70"/>
    <p:sldId id="2076138335" r:id="rId71"/>
    <p:sldId id="2076138336" r:id="rId72"/>
    <p:sldId id="2076138328" r:id="rId73"/>
    <p:sldId id="2076137739" r:id="rId74"/>
    <p:sldId id="2076138310" r:id="rId75"/>
    <p:sldId id="2076138308" r:id="rId76"/>
    <p:sldId id="2449" r:id="rId77"/>
    <p:sldId id="2076137914" r:id="rId78"/>
    <p:sldId id="2452" r:id="rId79"/>
    <p:sldId id="2076138312" r:id="rId80"/>
    <p:sldId id="1387" r:id="rId81"/>
    <p:sldId id="1385" r:id="rId82"/>
    <p:sldId id="2076138305" r:id="rId83"/>
    <p:sldId id="2076138306" r:id="rId84"/>
    <p:sldId id="2076138270" r:id="rId85"/>
    <p:sldId id="2076138208" r:id="rId86"/>
    <p:sldId id="2076138271" r:id="rId87"/>
    <p:sldId id="2076138209" r:id="rId88"/>
    <p:sldId id="2076138236" r:id="rId89"/>
    <p:sldId id="2076138225" r:id="rId90"/>
    <p:sldId id="207613822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81"/>
            <p14:sldId id="2076138349"/>
            <p14:sldId id="2076137552"/>
            <p14:sldId id="2076137551"/>
            <p14:sldId id="2076138347"/>
            <p14:sldId id="2076138348"/>
            <p14:sldId id="2076138340"/>
            <p14:sldId id="2076138350"/>
            <p14:sldId id="2076138351"/>
            <p14:sldId id="2076138369"/>
            <p14:sldId id="2076138337"/>
            <p14:sldId id="2076138341"/>
            <p14:sldId id="2076138338"/>
            <p14:sldId id="2076138339"/>
            <p14:sldId id="2076138352"/>
            <p14:sldId id="2076138353"/>
            <p14:sldId id="2076138354"/>
            <p14:sldId id="2076138342"/>
            <p14:sldId id="2076138368"/>
            <p14:sldId id="2076137560"/>
            <p14:sldId id="2076137561"/>
            <p14:sldId id="2076137562"/>
            <p14:sldId id="2076137563"/>
            <p14:sldId id="2076138343"/>
            <p14:sldId id="2076138344"/>
            <p14:sldId id="2076138345"/>
            <p14:sldId id="2076138346"/>
            <p14:sldId id="2076138331"/>
            <p14:sldId id="2076138357"/>
            <p14:sldId id="2076138332"/>
            <p14:sldId id="2076138355"/>
            <p14:sldId id="2076138358"/>
            <p14:sldId id="2076138356"/>
            <p14:sldId id="2076138362"/>
            <p14:sldId id="2076138359"/>
            <p14:sldId id="2076138363"/>
            <p14:sldId id="2076138366"/>
            <p14:sldId id="2076137553"/>
            <p14:sldId id="2076138367"/>
            <p14:sldId id="2076137564"/>
            <p14:sldId id="2076138364"/>
            <p14:sldId id="283"/>
            <p14:sldId id="284"/>
            <p14:sldId id="285"/>
            <p14:sldId id="286"/>
            <p14:sldId id="287"/>
            <p14:sldId id="2076138330"/>
            <p14:sldId id="2076138302"/>
            <p14:sldId id="1370"/>
            <p14:sldId id="2076137554"/>
            <p14:sldId id="268"/>
            <p14:sldId id="2076137555"/>
            <p14:sldId id="2076137556"/>
            <p14:sldId id="2076138334"/>
            <p14:sldId id="2076138361"/>
            <p14:sldId id="2076138370"/>
            <p14:sldId id="2076138360"/>
            <p14:sldId id="2076138335"/>
            <p14:sldId id="2076138336"/>
            <p14:sldId id="2076138328"/>
            <p14:sldId id="2076137739"/>
            <p14:sldId id="2076138310"/>
            <p14:sldId id="2076138308"/>
            <p14:sldId id="2449"/>
            <p14:sldId id="2076137914"/>
            <p14:sldId id="2452"/>
            <p14:sldId id="207613831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icrosoft.com/security/blog/2019/02/21/lessons-learned-from-the-microsoft-soc-part-1-organiza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www.microsoft.com/security/blog/2019/06/06/lessons-learned-from-the-microsoft-soc-part-2b-career-paths-and-readiness/" TargetMode="External"/><Relationship Id="rId4" Type="http://schemas.openxmlformats.org/officeDocument/2006/relationships/hyperlink" Target="https://www.microsoft.com/security/blog/2019/04/23/lessons-learned-microsoft-soc-part-2-organizing-peopl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entinel/tutorial-investigate-cases"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6/3/2021 11:27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6/3/2021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3"/>
            </a:endParaRPr>
          </a:p>
          <a:p>
            <a:r>
              <a:rPr lang="en-US" dirty="0">
                <a:hlinkClick r:id="rId3"/>
              </a:rPr>
              <a:t>CISO Series: Lessons learned from the Microsoft SOC—Part 1: Organization - Microsoft Security</a:t>
            </a:r>
            <a:endParaRPr lang="en-US" dirty="0"/>
          </a:p>
          <a:p>
            <a:endParaRPr lang="en-US" dirty="0"/>
          </a:p>
          <a:p>
            <a:r>
              <a:rPr lang="en-US" dirty="0">
                <a:hlinkClick r:id="rId4"/>
              </a:rPr>
              <a:t>CISO Series: Lessons learned from the Microsoft SOC—Part 2a: Organizing people</a:t>
            </a:r>
            <a:endParaRPr lang="en-US" dirty="0"/>
          </a:p>
          <a:p>
            <a:endParaRPr lang="en-US" dirty="0"/>
          </a:p>
          <a:p>
            <a:r>
              <a:rPr lang="en-US" dirty="0">
                <a:hlinkClick r:id="rId5"/>
              </a:rPr>
              <a:t>CISO Series: Lessons learned from the Microsoft SOC Part 2b: Career paths and readiness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6/3/2021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6/3/2021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247524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Investigate incidents with Azure Sentinel | Microsoft Docs</a:t>
            </a:r>
            <a:endParaRPr lang="en-US" dirty="0"/>
          </a:p>
          <a:p>
            <a:endParaRPr lang="en-US" dirty="0"/>
          </a:p>
          <a:p>
            <a:r>
              <a:rPr lang="en-US"/>
              <a:t>https://docs.microsoft.com/en-us/microsoft-365/security/defender-endpoint/manage-alerts?view=o365-worldwide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6/3/2021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6/3/2021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6/3/2021 11:27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100543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June 3,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June 3,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June 3,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June 3,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June 3,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June 3,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June 3,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June 3,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June 3,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June 3,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June 3,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June 3,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6/3/2021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50.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6.xml"/><Relationship Id="rId5" Type="http://schemas.openxmlformats.org/officeDocument/2006/relationships/image" Target="../media/image5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jpg"/><Relationship Id="rId1" Type="http://schemas.openxmlformats.org/officeDocument/2006/relationships/slideLayout" Target="../slideLayouts/slideLayout6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jp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jp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9.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86.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png"/><Relationship Id="rId3" Type="http://schemas.openxmlformats.org/officeDocument/2006/relationships/image" Target="../media/image110.png"/><Relationship Id="rId21" Type="http://schemas.openxmlformats.org/officeDocument/2006/relationships/image" Target="../media/image128.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2" Type="http://schemas.openxmlformats.org/officeDocument/2006/relationships/image" Target="../media/image109.png"/><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86.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131.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28" Type="http://schemas.openxmlformats.org/officeDocument/2006/relationships/image" Target="../media/image135.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png"/></Relationships>
</file>

<file path=ppt/slides/_rels/slide5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3" Type="http://schemas.openxmlformats.org/officeDocument/2006/relationships/image" Target="../media/image137.png"/><Relationship Id="rId21" Type="http://schemas.openxmlformats.org/officeDocument/2006/relationships/image" Target="../media/image155.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image" Target="../media/image136.png"/><Relationship Id="rId16" Type="http://schemas.openxmlformats.org/officeDocument/2006/relationships/image" Target="../media/image150.png"/><Relationship Id="rId20" Type="http://schemas.openxmlformats.org/officeDocument/2006/relationships/image" Target="../media/image154.png"/><Relationship Id="rId1" Type="http://schemas.openxmlformats.org/officeDocument/2006/relationships/slideLayout" Target="../slideLayouts/slideLayout86.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23" Type="http://schemas.openxmlformats.org/officeDocument/2006/relationships/image" Target="../media/image157.png"/><Relationship Id="rId10" Type="http://schemas.openxmlformats.org/officeDocument/2006/relationships/image" Target="../media/image144.png"/><Relationship Id="rId19" Type="http://schemas.openxmlformats.org/officeDocument/2006/relationships/image" Target="../media/image153.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67.xml"/><Relationship Id="rId5" Type="http://schemas.openxmlformats.org/officeDocument/2006/relationships/image" Target="../media/image161.svg"/><Relationship Id="rId4" Type="http://schemas.openxmlformats.org/officeDocument/2006/relationships/image" Target="../media/image1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16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8" Type="http://schemas.openxmlformats.org/officeDocument/2006/relationships/image" Target="../media/image171.svg"/><Relationship Id="rId13" Type="http://schemas.openxmlformats.org/officeDocument/2006/relationships/image" Target="../media/image176.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image" Target="../media/image165.png"/><Relationship Id="rId1" Type="http://schemas.openxmlformats.org/officeDocument/2006/relationships/slideLayout" Target="../slideLayouts/slideLayout48.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sv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1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7071794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95990802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6556541" cy="1629292"/>
          </a:xfrm>
        </p:spPr>
        <p:txBody>
          <a:bodyPr/>
          <a:lstStyle/>
          <a:p>
            <a:r>
              <a:rPr lang="en-US" dirty="0"/>
              <a:t>Azure Sentinel + Azure Defender</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14208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666251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the system as live adversaries attack it. The tasks of security operations are described well by the NIST Cybersecurity Framework functions 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Detect - Security operations must detect the presence of adversaries in the system, who are incented to stay hidden in most cases as this allows them to achieve their objectives unimpeded. This can take the form of reacting to an alert of suspicious activity or proactively hunting 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Respond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Recover – The ultimate goal of security operations is to preserve or restore the security assurances (confidentiality, integrity, availability) of business services during and after an attack.</a:t>
            </a:r>
          </a:p>
        </p:txBody>
      </p:sp>
    </p:spTree>
    <p:extLst>
      <p:ext uri="{BB962C8B-B14F-4D97-AF65-F5344CB8AC3E}">
        <p14:creationId xmlns:p14="http://schemas.microsoft.com/office/powerpoint/2010/main" val="148405930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spTree>
    <p:extLst>
      <p:ext uri="{BB962C8B-B14F-4D97-AF65-F5344CB8AC3E}">
        <p14:creationId xmlns:p14="http://schemas.microsoft.com/office/powerpoint/2010/main" val="41404043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Known knowns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Known unknowns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Unknown unknowns - In this area we should focus on visibility and expert assistance: best-in-class endpoint detection and response (EDR) solution and managed detection and response (MDR) services that have your back</a:t>
            </a:r>
          </a:p>
        </p:txBody>
      </p:sp>
    </p:spTree>
    <p:extLst>
      <p:ext uri="{BB962C8B-B14F-4D97-AF65-F5344CB8AC3E}">
        <p14:creationId xmlns:p14="http://schemas.microsoft.com/office/powerpoint/2010/main" val="40853155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detect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Investigate - The average time it takes to analyze 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respond - the average time it takes to response and 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Mean time to repair/recover - The average time it takes to restore to normal operations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7458326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logs into SIEMs without introducing a high volume of low 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cost, increase noise and false positives, and lower 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1076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130842"/>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Microsoft SOC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Lessons learned - Three-part series on Microsoft SOC design and philosophy.</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Figure 1. SOC analyst tiers plus automation.">
            <a:extLst>
              <a:ext uri="{FF2B5EF4-FFF2-40B4-BE49-F238E27FC236}">
                <a16:creationId xmlns:a16="http://schemas.microsoft.com/office/drawing/2014/main" id="{A0A256B7-D020-4411-A315-033E3E8F0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762" y="2392118"/>
            <a:ext cx="9781675" cy="336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887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81637-64A2-43EE-B657-4CC1750FA4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CB6CF6-3844-4BB4-ABE6-D253485DBD4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162F0E-6C0A-4084-85C9-53FBE7940723}"/>
              </a:ext>
            </a:extLst>
          </p:cNvPr>
          <p:cNvPicPr>
            <a:picLocks noChangeAspect="1"/>
          </p:cNvPicPr>
          <p:nvPr/>
        </p:nvPicPr>
        <p:blipFill>
          <a:blip r:embed="rId2"/>
          <a:stretch>
            <a:fillRect/>
          </a:stretch>
        </p:blipFill>
        <p:spPr>
          <a:xfrm>
            <a:off x="0" y="15142"/>
            <a:ext cx="12192000" cy="6827716"/>
          </a:xfrm>
          <a:prstGeom prst="rect">
            <a:avLst/>
          </a:prstGeom>
        </p:spPr>
      </p:pic>
    </p:spTree>
    <p:extLst>
      <p:ext uri="{BB962C8B-B14F-4D97-AF65-F5344CB8AC3E}">
        <p14:creationId xmlns:p14="http://schemas.microsoft.com/office/powerpoint/2010/main" val="2749856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6B8D-88F5-49F6-838C-84A39D895F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CCC6FF-283C-4573-BA53-ACD3B47C30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5C913A-4129-47A5-965A-7E842A33F0E5}"/>
              </a:ext>
            </a:extLst>
          </p:cNvPr>
          <p:cNvPicPr>
            <a:picLocks noChangeAspect="1"/>
          </p:cNvPicPr>
          <p:nvPr/>
        </p:nvPicPr>
        <p:blipFill>
          <a:blip r:embed="rId2"/>
          <a:stretch>
            <a:fillRect/>
          </a:stretch>
        </p:blipFill>
        <p:spPr>
          <a:xfrm>
            <a:off x="0" y="182825"/>
            <a:ext cx="12192000" cy="6492349"/>
          </a:xfrm>
          <a:prstGeom prst="rect">
            <a:avLst/>
          </a:prstGeom>
        </p:spPr>
      </p:pic>
    </p:spTree>
    <p:extLst>
      <p:ext uri="{BB962C8B-B14F-4D97-AF65-F5344CB8AC3E}">
        <p14:creationId xmlns:p14="http://schemas.microsoft.com/office/powerpoint/2010/main" val="3068831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4570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Microsoft Defender - TODO</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9738467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06088928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Troubleshooting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61541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5218669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Product Integration</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Product Integration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Hunting</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7656</TotalTime>
  <Words>3488</Words>
  <Application>Microsoft Office PowerPoint</Application>
  <PresentationFormat>Widescreen</PresentationFormat>
  <Paragraphs>710</Paragraphs>
  <Slides>83</Slides>
  <Notes>52</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83</vt:i4>
      </vt:variant>
    </vt:vector>
  </HeadingPairs>
  <TitlesOfParts>
    <vt:vector size="102" baseType="lpstr">
      <vt:lpstr>Arial</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Sentinel + Azure Defender Better Together!</vt:lpstr>
      <vt:lpstr>Azure Sentinel</vt:lpstr>
      <vt:lpstr>Azure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Azure Sentinel – Analytics</vt:lpstr>
      <vt:lpstr>Azure Sentinel – Automation</vt:lpstr>
      <vt:lpstr>Azure Sentinel – SIEM Integration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Cyber Defense Operations Center (CDOC)</vt:lpstr>
      <vt:lpstr>GlobAL</vt:lpstr>
      <vt:lpstr>CDOC</vt:lpstr>
      <vt:lpstr>PowerPoint Presentation</vt:lpstr>
      <vt:lpstr>Microsoft SOC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Better together!</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Azure Sentinel - Connectors</vt:lpstr>
      <vt:lpstr>End to End Investigations</vt:lpstr>
      <vt:lpstr>Troubleshooting</vt:lpstr>
      <vt:lpstr>KQL Unions</vt:lpstr>
      <vt:lpstr>Product Integration</vt:lpstr>
      <vt:lpstr>Product Integration</vt:lpstr>
      <vt:lpstr>Hunting</vt:lpstr>
      <vt:lpstr>Hunting</vt:lpstr>
      <vt:lpstr>Pop Quiz</vt:lpstr>
      <vt:lpstr>Best Practices</vt:lpstr>
      <vt:lpstr>Question…</vt:lpstr>
      <vt:lpstr>Best Practices</vt:lpstr>
      <vt:lpstr>PowerPoint Presentation</vt:lpstr>
      <vt:lpstr>Breakout Activity:  Data Lake Design &amp; Security Considerations </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309</cp:revision>
  <dcterms:created xsi:type="dcterms:W3CDTF">2020-05-01T23:34:12Z</dcterms:created>
  <dcterms:modified xsi:type="dcterms:W3CDTF">2021-06-03T18:28:00Z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